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412"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57</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 that </a:t>
            </a:r>
            <a:r>
              <a:rPr lang="en-US" dirty="0" err="1"/>
              <a:t>loveth</a:t>
            </a:r>
            <a:r>
              <a:rPr lang="en-US" dirty="0"/>
              <a:t> me not </a:t>
            </a:r>
            <a:r>
              <a:rPr lang="en-US" dirty="0" err="1"/>
              <a:t>keepeth</a:t>
            </a:r>
            <a:r>
              <a:rPr lang="en-US" dirty="0"/>
              <a:t> not my sayings: and the word which ye hear is not mine, but the Father's which sent me" (John 14:23-24).  As proof of His own love of God, Jesus said, "... that the world may know that I love the Father; and as the Father gave me commandment, even so I do ..." (John 14:31; cf. 1 John 2:4-5). (Denton </a:t>
            </a:r>
            <a:r>
              <a:rPr lang="en-US" dirty="0" err="1"/>
              <a:t>Lecturships</a:t>
            </a:r>
            <a:r>
              <a:rPr lang="en-US" dirty="0"/>
              <a:t> on Matthew).</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10:29  But he, wanting to justify himself, said to Jesus, "And who is my neighbor?"</a:t>
            </a:r>
          </a:p>
          <a:p>
            <a:r>
              <a:rPr lang="en-US" dirty="0"/>
              <a:t> </a:t>
            </a:r>
          </a:p>
        </p:txBody>
      </p:sp>
    </p:spTree>
    <p:extLst>
      <p:ext uri="{BB962C8B-B14F-4D97-AF65-F5344CB8AC3E}">
        <p14:creationId xmlns:p14="http://schemas.microsoft.com/office/powerpoint/2010/main" val="3558623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10:30 Then Jesus answered and said: "A certain </a:t>
            </a:r>
            <a:r>
              <a:rPr lang="en-US" i="1" dirty="0"/>
              <a:t>man </a:t>
            </a:r>
            <a:r>
              <a:rPr lang="en-US" dirty="0"/>
              <a:t>went down from Jerusalem to Jericho, and fell among thieves, who stripped him of his clothing, wounded </a:t>
            </a:r>
            <a:r>
              <a:rPr lang="en-US" i="1" dirty="0"/>
              <a:t>him, </a:t>
            </a:r>
            <a:r>
              <a:rPr lang="en-US" dirty="0"/>
              <a:t>and departed, leaving </a:t>
            </a:r>
            <a:r>
              <a:rPr lang="en-US" i="1" dirty="0"/>
              <a:t>him </a:t>
            </a:r>
            <a:r>
              <a:rPr lang="en-US" dirty="0"/>
              <a:t>half dead.</a:t>
            </a:r>
          </a:p>
          <a:p>
            <a:r>
              <a:rPr lang="en-US" dirty="0"/>
              <a:t> </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975105" y="32566"/>
            <a:ext cx="3170754" cy="34163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Jerusalem is 2500 feet above sea level and Jericho is 800 feet below sea level. </a:t>
            </a:r>
            <a:endParaRPr lang="en-US" sz="2400" dirty="0" smtClean="0"/>
          </a:p>
          <a:p>
            <a:endParaRPr lang="en-US" sz="2400" dirty="0"/>
          </a:p>
          <a:p>
            <a:r>
              <a:rPr lang="en-US" sz="2400" dirty="0"/>
              <a:t>16-18 miles from Jerusalem to Jericho</a:t>
            </a:r>
          </a:p>
        </p:txBody>
      </p:sp>
      <p:pic>
        <p:nvPicPr>
          <p:cNvPr id="1026" name="Picture 2" descr="http://www.bible-architecture.info/Jeric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886"/>
            <a:ext cx="6051305" cy="596423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2927681" y="2133600"/>
            <a:ext cx="1426029" cy="1426029"/>
          </a:xfrm>
          <a:prstGeom prst="ellipse">
            <a:avLst/>
          </a:prstGeom>
          <a:solidFill>
            <a:schemeClr val="bg1">
              <a:alpha val="41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D:\2-Bible Pics-Nt\Parables &amp; Illustrations\Good Samaritan\Left to Die 1050-1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815"/>
            <a:ext cx="5080000" cy="684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24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10:31 "Now by chance a certain priest came down that road. And when he saw him, he passed by on the other side.  </a:t>
            </a:r>
          </a:p>
        </p:txBody>
      </p:sp>
    </p:spTree>
    <p:extLst>
      <p:ext uri="{BB962C8B-B14F-4D97-AF65-F5344CB8AC3E}">
        <p14:creationId xmlns:p14="http://schemas.microsoft.com/office/powerpoint/2010/main" val="3489201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Numbers 19:11 ' He who touches the dead body of anyone shall be unclean seven days.  </a:t>
            </a:r>
            <a:r>
              <a:rPr lang="en-US" baseline="30000" dirty="0"/>
              <a:t>12</a:t>
            </a:r>
            <a:r>
              <a:rPr lang="en-US" dirty="0"/>
              <a:t> 'He shall purify himself with the water on the third day and on the seventh day; </a:t>
            </a:r>
            <a:r>
              <a:rPr lang="en-US" i="1" dirty="0"/>
              <a:t>then </a:t>
            </a:r>
            <a:r>
              <a:rPr lang="en-US" dirty="0"/>
              <a:t>he will be clean. But if he does not purify himself on the third day and on the seventh day, he will not be clean.  </a:t>
            </a:r>
            <a:r>
              <a:rPr lang="en-US" baseline="30000" dirty="0"/>
              <a:t>13</a:t>
            </a:r>
            <a:r>
              <a:rPr lang="en-US" dirty="0"/>
              <a:t> 'Whoever touches the body of anyone who has died, and does not purify himself, defiles the tabernacle of the LORD. That person shall be cut off from Israel. He shall be unclean, because the water of purification was not sprinkled on him; his uncleanness </a:t>
            </a:r>
            <a:r>
              <a:rPr lang="en-US" i="1" dirty="0"/>
              <a:t>is </a:t>
            </a:r>
            <a:r>
              <a:rPr lang="en-US" dirty="0"/>
              <a:t>still on him.</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572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32</a:t>
            </a:r>
            <a:r>
              <a:rPr lang="en-US" dirty="0"/>
              <a:t> "Likewise a Levite, when he arrived at the place, came and looked, and passed by on the other side</a:t>
            </a:r>
            <a:r>
              <a:rPr lang="en-US" dirty="0" smtClean="0"/>
              <a:t>.</a:t>
            </a:r>
          </a:p>
          <a:p>
            <a:endParaRPr lang="en-US" dirty="0"/>
          </a:p>
        </p:txBody>
      </p:sp>
      <p:pic>
        <p:nvPicPr>
          <p:cNvPr id="2050" name="Picture 2" descr="D:\2-Bible Pics-Nt\Parables &amp; Illustrations\Good Samaritan\Levite &amp; wounded man 14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657"/>
            <a:ext cx="4540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10:33 "But a certain Samaritan, as he journeyed, came where he was. And when he saw him, he had compassion.  </a:t>
            </a:r>
            <a:r>
              <a:rPr lang="en-US" baseline="30000" dirty="0"/>
              <a:t>34</a:t>
            </a:r>
            <a:r>
              <a:rPr lang="en-US" dirty="0"/>
              <a:t> "So he went to </a:t>
            </a:r>
            <a:r>
              <a:rPr lang="en-US" i="1" dirty="0"/>
              <a:t>him </a:t>
            </a:r>
            <a:r>
              <a:rPr lang="en-US" dirty="0"/>
              <a:t>and bandaged his wounds, pouring on oil and wine; and he set him on his own animal, brought him to an inn, and took care of him.</a:t>
            </a:r>
          </a:p>
          <a:p>
            <a:r>
              <a:rPr lang="en-US" dirty="0"/>
              <a:t> </a:t>
            </a:r>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485923" cy="452431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He poured in wine (to likely wash out the wounds). He poured on oil to mollify and close up the wounds. These ingredients were commonly carried by travelers (Gen. 28:18; Jos. 9:13) (The Schertz </a:t>
            </a:r>
            <a:r>
              <a:rPr lang="en-US" sz="2400" dirty="0" err="1"/>
              <a:t>Leturship</a:t>
            </a:r>
            <a:r>
              <a:rPr lang="en-US" sz="2400" dirty="0"/>
              <a:t> p.192)</a:t>
            </a:r>
          </a:p>
        </p:txBody>
      </p:sp>
      <p:pic>
        <p:nvPicPr>
          <p:cNvPr id="3" name="Picture 2" descr="D:\2-Bible Pics-Nt\Parables &amp; Illustrations\Good Samaritan\Good Samaritan C-2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923" y="21771"/>
            <a:ext cx="5668963"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10:25  And behold, a certain lawyer stood up and tested Him, saying, "Teacher, what shall I do to inherit eternal life?"</a:t>
            </a:r>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572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10:35 "On the next day, when he departed, he took out two denarii, gave </a:t>
            </a:r>
            <a:r>
              <a:rPr lang="en-US" i="1" dirty="0"/>
              <a:t>them </a:t>
            </a:r>
            <a:r>
              <a:rPr lang="en-US" dirty="0"/>
              <a:t>to the innkeeper, and said to him, 'Take care of him; and whatever more you spend, when I come again, I will repay you.' </a:t>
            </a:r>
          </a:p>
        </p:txBody>
      </p:sp>
      <p:pic>
        <p:nvPicPr>
          <p:cNvPr id="5122" name="Picture 2" descr="D:\2-Bible Pics-Nt\Parables &amp; Illustrations\Good Samaritan\Samaritan paying inn-keeper 14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4540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85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10:36  "So which of these three do you think was neighbor to him who fell among the thieves?"  </a:t>
            </a:r>
            <a:r>
              <a:rPr lang="en-US" baseline="30000" dirty="0"/>
              <a:t>37</a:t>
            </a:r>
            <a:r>
              <a:rPr lang="en-US" dirty="0"/>
              <a:t> And he said, "He who showed mercy on him." Then Jesus said to him, "Go and do likewise."</a:t>
            </a:r>
          </a:p>
          <a:p>
            <a:r>
              <a:rPr lang="en-US" dirty="0"/>
              <a:t>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10:38 Now it happened as they went that He entered a certain village; and a certain woman named Martha welcomed Him into her house.  </a:t>
            </a:r>
            <a:r>
              <a:rPr lang="en-US" baseline="30000" dirty="0"/>
              <a:t>39</a:t>
            </a:r>
            <a:r>
              <a:rPr lang="en-US" dirty="0"/>
              <a:t> And she had a sister called Mary, who also sat at Jesus' feet and heard His word.  </a:t>
            </a:r>
            <a:r>
              <a:rPr lang="en-US" baseline="30000" dirty="0"/>
              <a:t>40</a:t>
            </a:r>
            <a:r>
              <a:rPr lang="en-US" dirty="0"/>
              <a:t> But Martha was distracted with much serving, and she approached Him and said, "Lord, do You not care that my sister has left me to serve alone? Therefore tell her to help me."  </a:t>
            </a:r>
            <a:r>
              <a:rPr lang="en-US" baseline="30000" dirty="0"/>
              <a:t>41</a:t>
            </a:r>
            <a:r>
              <a:rPr lang="en-US" dirty="0"/>
              <a:t> And Jesus answered and said to her, "Martha, Martha, you are worried and troubled about many things.  </a:t>
            </a:r>
            <a:r>
              <a:rPr lang="en-US" baseline="30000" dirty="0"/>
              <a:t>42</a:t>
            </a:r>
            <a:r>
              <a:rPr lang="en-US" dirty="0"/>
              <a:t> "But one thing is needed, and Mary has chosen that good part, which will not be taken away from her."  </a:t>
            </a:r>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6146" name="Picture 2" descr="D:\3-Jesus\06 MINISTRY\Jesus, Mary, &amp; Martha\Jes w Mary &amp; Martha C-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4763"/>
            <a:ext cx="5129213" cy="68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96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4:9 </a:t>
            </a:r>
            <a:r>
              <a:rPr lang="en-US" i="1" dirty="0"/>
              <a:t>Be </a:t>
            </a:r>
            <a:r>
              <a:rPr lang="en-US" dirty="0"/>
              <a:t>hospitable to one another without grumbling.</a:t>
            </a:r>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4:4  … "It is written, 'Man shall not live by bread alone, but by every word that proceeds from the mouth of God.' "</a:t>
            </a:r>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Thessalonians 3:10 For even when we were with you, we commanded you this: If anyone will not work, neither shall he eat.</a:t>
            </a:r>
          </a:p>
          <a:p>
            <a:r>
              <a:rPr lang="en-US" dirty="0"/>
              <a:t> </a:t>
            </a:r>
          </a:p>
          <a:p>
            <a:r>
              <a:rPr lang="en-US" dirty="0"/>
              <a:t>1 Timothy 5:8 But if anyone does not provide for his own, and especially for those of his household, he has denied the faith and is worse than an unbeliever.</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6:33 "But seek first the kingdom of God and His righteousness, and all these things shall be added to you.</a:t>
            </a:r>
          </a:p>
          <a:p>
            <a:r>
              <a:rPr lang="en-US" dirty="0"/>
              <a:t> </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40</a:t>
            </a:r>
            <a:r>
              <a:rPr lang="en-US" dirty="0"/>
              <a:t> But Martha was distracted with much serving, and she approached Him and said, "Lord, do You not care that my sister has left me to serve alone? Therefore tell her to help me."</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7170" name="Picture 2" descr="D:\3-Jesus\06 MINISTRY\Jesus, Mary, &amp; Martha\Jes&amp;Mary&amp;Martha 186-11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0"/>
            <a:ext cx="6080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74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According Thayer a lawyer is:</a:t>
            </a:r>
          </a:p>
          <a:p>
            <a:r>
              <a:rPr lang="en-US" dirty="0"/>
              <a:t> </a:t>
            </a:r>
          </a:p>
          <a:p>
            <a:r>
              <a:rPr lang="en-US" dirty="0"/>
              <a:t>one learned in the law, in the N. T. an interpreter and teacher of the Mosaic law. </a:t>
            </a:r>
          </a:p>
          <a:p>
            <a:r>
              <a:rPr lang="en-US" dirty="0"/>
              <a:t> </a:t>
            </a:r>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Romans 12:4 For as we have many members in one body, but all the members do not have the same function,  </a:t>
            </a:r>
            <a:r>
              <a:rPr lang="en-US" baseline="30000" dirty="0"/>
              <a:t>5</a:t>
            </a:r>
            <a:r>
              <a:rPr lang="en-US" dirty="0"/>
              <a:t> so we, </a:t>
            </a:r>
            <a:r>
              <a:rPr lang="en-US" i="1" dirty="0"/>
              <a:t>being </a:t>
            </a:r>
            <a:r>
              <a:rPr lang="en-US" dirty="0"/>
              <a:t>many, are one body in Christ, and individually members of one another.</a:t>
            </a:r>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…"Martha, Martha, you are worried and troubled about many things.  </a:t>
            </a:r>
            <a:r>
              <a:rPr lang="en-US" baseline="30000" dirty="0"/>
              <a:t>42</a:t>
            </a:r>
            <a:r>
              <a:rPr lang="en-US" dirty="0"/>
              <a:t> "But one thing is needed, and Mary has chosen that good part, which will not be taken away from her."  </a:t>
            </a:r>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9218" name="Picture 2" descr="D:\3-Jesus\06 MINISTRY\Jesus, Mary, &amp; Martha\Jes&amp;Mary&amp;Martha 1185-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88" y="0"/>
            <a:ext cx="4416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21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you are worried and troubled about many things.  </a:t>
            </a:r>
            <a:r>
              <a:rPr lang="en-US" baseline="30000" dirty="0"/>
              <a:t>42</a:t>
            </a:r>
            <a:r>
              <a:rPr lang="en-US" dirty="0"/>
              <a:t> "But one thing is needed, and Mary has chosen that good part, which will not be taken away from her."  </a:t>
            </a:r>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979922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Tested: 1</a:t>
            </a:r>
            <a:r>
              <a:rPr lang="en-US" dirty="0"/>
              <a:t>) to prove, test, thoroughly 2) to put to proof God's character and power (</a:t>
            </a:r>
            <a:r>
              <a:rPr lang="en-US" dirty="0" err="1"/>
              <a:t>Strongs</a:t>
            </a:r>
            <a:r>
              <a:rPr lang="en-US" dirty="0"/>
              <a:t>). </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10:26 He said to him, "What is written in the law? What is your reading </a:t>
            </a:r>
            <a:r>
              <a:rPr lang="en-US" i="1" dirty="0"/>
              <a:t>of it?"</a:t>
            </a:r>
            <a:r>
              <a:rPr lang="en-US" dirty="0"/>
              <a:t>  </a:t>
            </a:r>
            <a:r>
              <a:rPr lang="en-US" baseline="30000" dirty="0"/>
              <a:t>27</a:t>
            </a:r>
            <a:r>
              <a:rPr lang="en-US" dirty="0"/>
              <a:t> So he answered and said, " 'You shall love the LORD your God with all your heart, with all your soul, with all your strength, and with all your mind,' and 'your neighbor as yourself.' </a:t>
            </a:r>
          </a:p>
          <a:p>
            <a:r>
              <a:rPr lang="en-US" dirty="0"/>
              <a:t> </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Phylacteries consisted of  “small strips of parchment on which were written the following passages from the law of Moses, </a:t>
            </a:r>
            <a:r>
              <a:rPr lang="en-US" dirty="0" err="1"/>
              <a:t>Exo</a:t>
            </a:r>
            <a:r>
              <a:rPr lang="en-US" dirty="0"/>
              <a:t>. 13:1-10,11-16; Deut. 6:4-9; 11:13-21, and which, enclosed in little cases, they were accustomed when engaged in prayer to wear fastened by a leather strap to the forehead and to the left arm over against the heart, in order that they might thus be solemnly reminded of the duty of keeping the commands of God in the head and in the heart, according to the directions given in </a:t>
            </a:r>
            <a:r>
              <a:rPr lang="en-US" dirty="0" err="1"/>
              <a:t>Exo</a:t>
            </a:r>
            <a:r>
              <a:rPr lang="en-US" dirty="0"/>
              <a:t>. 13:16; Deut. 6:8; 11:18; (cf. Josephus, Antiquities 4, 8, 13)” Thayer. </a:t>
            </a:r>
          </a:p>
        </p:txBody>
      </p:sp>
    </p:spTree>
    <p:extLst>
      <p:ext uri="{BB962C8B-B14F-4D97-AF65-F5344CB8AC3E}">
        <p14:creationId xmlns:p14="http://schemas.microsoft.com/office/powerpoint/2010/main" val="353711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10:28  And He said to him, "You have answered rightly; do this and you will live."</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22:35  Then one of them, a lawyer, asked </a:t>
            </a:r>
            <a:r>
              <a:rPr lang="en-US" i="1" dirty="0"/>
              <a:t>Him a question, </a:t>
            </a:r>
            <a:r>
              <a:rPr lang="en-US" dirty="0"/>
              <a:t>testing Him, and saying,  </a:t>
            </a:r>
            <a:r>
              <a:rPr lang="en-US" baseline="30000" dirty="0"/>
              <a:t>36</a:t>
            </a:r>
            <a:r>
              <a:rPr lang="en-US" dirty="0"/>
              <a:t> "Teacher, which </a:t>
            </a:r>
            <a:r>
              <a:rPr lang="en-US" i="1" dirty="0"/>
              <a:t>is </a:t>
            </a:r>
            <a:r>
              <a:rPr lang="en-US" dirty="0"/>
              <a:t>the great commandment in the law?"  </a:t>
            </a:r>
            <a:r>
              <a:rPr lang="en-US" baseline="30000" dirty="0"/>
              <a:t>37</a:t>
            </a:r>
            <a:r>
              <a:rPr lang="en-US" dirty="0"/>
              <a:t> Jesus said to him, " 'You shall love the LORD your God with all your heart, with all your soul, and with all your mind.'  </a:t>
            </a:r>
            <a:r>
              <a:rPr lang="en-US" baseline="30000" dirty="0"/>
              <a:t>38</a:t>
            </a:r>
            <a:r>
              <a:rPr lang="en-US" dirty="0"/>
              <a:t> "This is </a:t>
            </a:r>
            <a:r>
              <a:rPr lang="en-US" i="1" dirty="0"/>
              <a:t>the </a:t>
            </a:r>
            <a:r>
              <a:rPr lang="en-US" dirty="0"/>
              <a:t>first and great commandment.  </a:t>
            </a:r>
            <a:r>
              <a:rPr lang="en-US" baseline="30000" dirty="0"/>
              <a:t>39</a:t>
            </a:r>
            <a:r>
              <a:rPr lang="en-US" dirty="0"/>
              <a:t> "And </a:t>
            </a:r>
            <a:r>
              <a:rPr lang="en-US" i="1" dirty="0"/>
              <a:t>the </a:t>
            </a:r>
            <a:r>
              <a:rPr lang="en-US" dirty="0"/>
              <a:t>second </a:t>
            </a:r>
            <a:r>
              <a:rPr lang="en-US" i="1" dirty="0"/>
              <a:t>is </a:t>
            </a:r>
            <a:r>
              <a:rPr lang="en-US" dirty="0"/>
              <a:t>like it: 'You shall love your neighbor as yourself.'  </a:t>
            </a:r>
            <a:r>
              <a:rPr lang="en-US" baseline="30000" dirty="0"/>
              <a:t>40</a:t>
            </a:r>
            <a:r>
              <a:rPr lang="en-US" dirty="0"/>
              <a:t> "On these two commandments hang all the Law and the Prophets."</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45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12475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Many fanciful theories are put forward today as to what it means to love God.</a:t>
            </a:r>
          </a:p>
          <a:p>
            <a:r>
              <a:rPr lang="en-US" dirty="0"/>
              <a:t> </a:t>
            </a:r>
          </a:p>
          <a:p>
            <a:r>
              <a:rPr lang="en-US" dirty="0"/>
              <a:t> However, Jesus did not leave His disciples in doubt.  "If ye love me," He said in John 14:15, "keep my commandments."  In this same chapter, He said, "He that hath my commandments and </a:t>
            </a:r>
            <a:r>
              <a:rPr lang="en-US" dirty="0" err="1"/>
              <a:t>keepeth</a:t>
            </a:r>
            <a:r>
              <a:rPr lang="en-US" dirty="0"/>
              <a:t> them, he it is that </a:t>
            </a:r>
            <a:r>
              <a:rPr lang="en-US" dirty="0" err="1"/>
              <a:t>loveth</a:t>
            </a:r>
            <a:r>
              <a:rPr lang="en-US" dirty="0"/>
              <a:t> me; and he that </a:t>
            </a:r>
            <a:r>
              <a:rPr lang="en-US" dirty="0" err="1"/>
              <a:t>loveth</a:t>
            </a:r>
            <a:r>
              <a:rPr lang="en-US" dirty="0"/>
              <a:t> me shall be loved of my Father; and I will love him and manifest myself to him" (John 14:21).  Farther down He continued to explain: "If a man love me, he will keep my words; and my Father will love him, and we will come unto him, and make our abode with him.  </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1358</Words>
  <Application>Microsoft Office PowerPoint</Application>
  <PresentationFormat>On-screen Show (4:3)</PresentationFormat>
  <Paragraphs>79</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2014-10-12T05:49:02Z</dcterms:modified>
</cp:coreProperties>
</file>